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62" r:id="rId3"/>
    <p:sldId id="301" r:id="rId4"/>
    <p:sldId id="297" r:id="rId5"/>
    <p:sldId id="274" r:id="rId6"/>
    <p:sldId id="275" r:id="rId7"/>
    <p:sldId id="282" r:id="rId8"/>
    <p:sldId id="276" r:id="rId9"/>
    <p:sldId id="278" r:id="rId10"/>
    <p:sldId id="277" r:id="rId11"/>
    <p:sldId id="284" r:id="rId12"/>
    <p:sldId id="285" r:id="rId13"/>
    <p:sldId id="286" r:id="rId14"/>
    <p:sldId id="280" r:id="rId15"/>
    <p:sldId id="294" r:id="rId16"/>
    <p:sldId id="287" r:id="rId17"/>
    <p:sldId id="319" r:id="rId18"/>
    <p:sldId id="320" r:id="rId19"/>
    <p:sldId id="321" r:id="rId20"/>
    <p:sldId id="322" r:id="rId21"/>
    <p:sldId id="281" r:id="rId22"/>
    <p:sldId id="323" r:id="rId23"/>
    <p:sldId id="295" r:id="rId24"/>
    <p:sldId id="330" r:id="rId25"/>
    <p:sldId id="302" r:id="rId26"/>
    <p:sldId id="306" r:id="rId27"/>
    <p:sldId id="307" r:id="rId28"/>
    <p:sldId id="351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24" r:id="rId41"/>
    <p:sldId id="331" r:id="rId42"/>
    <p:sldId id="332" r:id="rId43"/>
    <p:sldId id="303" r:id="rId44"/>
    <p:sldId id="336" r:id="rId45"/>
    <p:sldId id="337" r:id="rId46"/>
    <p:sldId id="338" r:id="rId47"/>
    <p:sldId id="339" r:id="rId48"/>
    <p:sldId id="342" r:id="rId49"/>
    <p:sldId id="340" r:id="rId50"/>
    <p:sldId id="341" r:id="rId51"/>
    <p:sldId id="333" r:id="rId52"/>
    <p:sldId id="305" r:id="rId53"/>
    <p:sldId id="325" r:id="rId54"/>
    <p:sldId id="334" r:id="rId55"/>
    <p:sldId id="304" r:id="rId56"/>
    <p:sldId id="327" r:id="rId57"/>
    <p:sldId id="328" r:id="rId58"/>
    <p:sldId id="329" r:id="rId59"/>
    <p:sldId id="335" r:id="rId60"/>
    <p:sldId id="343" r:id="rId61"/>
    <p:sldId id="345" r:id="rId62"/>
    <p:sldId id="346" r:id="rId63"/>
    <p:sldId id="347" r:id="rId64"/>
    <p:sldId id="348" r:id="rId65"/>
    <p:sldId id="349" r:id="rId66"/>
    <p:sldId id="344" r:id="rId67"/>
    <p:sldId id="350" r:id="rId68"/>
    <p:sldId id="273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15" autoAdjust="0"/>
    <p:restoredTop sz="93103" autoAdjust="0"/>
  </p:normalViewPr>
  <p:slideViewPr>
    <p:cSldViewPr snapToGrid="0" snapToObjects="1">
      <p:cViewPr varScale="1">
        <p:scale>
          <a:sx n="90" d="100"/>
          <a:sy n="90" d="100"/>
        </p:scale>
        <p:origin x="51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277CE-2C8B-7642-851C-D13C89B85C08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13250-ED97-204F-9F80-9127AA2D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3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6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1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1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2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6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21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4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FE03F-0600-6A40-AA23-08532FFE26E9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A3762-6244-9143-83BC-253E7192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3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olors/colors_names.asp" TargetMode="External"/><Relationship Id="rId2" Type="http://schemas.openxmlformats.org/officeDocument/2006/relationships/hyperlink" Target="http://htmlcolorcodes.com/color-picker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nneapolis-edu/week4-exampl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aj.github.io/kaleidoscope/" TargetMode="External"/><Relationship Id="rId2" Type="http://schemas.openxmlformats.org/officeDocument/2006/relationships/hyperlink" Target="https://bl.ocks.org/mbostock/667519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claraj/week5-examples/blob/master/leaflet_maps/hello_leaflet_map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ccount.mapbox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aj.github.io/week5-examples/leaflet_maps/hello_leaflet_maps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rmandale.edu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flickity.metafizzy.co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aj.github.io/week5-examples/flickity_carousel/winter_image_carousel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araj.github.io/week5-examples/flickity_carousel/android_version_text_carousel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graphics/canvas_intro.asp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highlightjs.org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araj.github.io/week5-examples/highlight_code/code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aj.github.io/week5-examples/chart_js/soda/hello_chart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aj.github.io/week5-examples/chart_js/expenses/spending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araj/week5-examples/blob/master/chart_js/expenses_template/expenses_chart.js" TargetMode="External"/><Relationship Id="rId2" Type="http://schemas.openxmlformats.org/officeDocument/2006/relationships/hyperlink" Target="https://github.com/claraj/week5-examples/blob/master/chart_js/expenses_template/expenses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Client Server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Canvas, JavaScript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22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Fill vs. Stroke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Stroke = draw an outline, or lines</a:t>
            </a:r>
          </a:p>
          <a:p>
            <a:r>
              <a:rPr lang="en-US" dirty="0"/>
              <a:t>Fill = fill area</a:t>
            </a:r>
          </a:p>
          <a:p>
            <a:endParaRPr lang="en-US" dirty="0"/>
          </a:p>
          <a:p>
            <a:r>
              <a:rPr lang="en-US" dirty="0"/>
              <a:t>Can fill or stroke with HTML color names, or hex color codes (or gradients, or patterns).</a:t>
            </a:r>
          </a:p>
          <a:p>
            <a:r>
              <a:rPr lang="en-US" dirty="0"/>
              <a:t>Can set line width </a:t>
            </a:r>
          </a:p>
          <a:p>
            <a:r>
              <a:rPr lang="en-US" dirty="0"/>
              <a:t>Look up hex color codes: </a:t>
            </a:r>
          </a:p>
          <a:p>
            <a:pPr lvl="1"/>
            <a:r>
              <a:rPr lang="en-US" dirty="0">
                <a:hlinkClick r:id="rId2"/>
              </a:rPr>
              <a:t>http://htmlcolorcodes.com/color-picker/</a:t>
            </a:r>
            <a:r>
              <a:rPr lang="en-US" dirty="0"/>
              <a:t> </a:t>
            </a:r>
          </a:p>
          <a:p>
            <a:r>
              <a:rPr lang="en-US" dirty="0"/>
              <a:t>HTML/CSS recognized color names:</a:t>
            </a:r>
          </a:p>
          <a:p>
            <a:pPr lvl="1"/>
            <a:r>
              <a:rPr lang="en-US" dirty="0">
                <a:hlinkClick r:id="rId3"/>
              </a:rPr>
              <a:t>http://www.w3schools.com/colors/colors_names.asp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4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5655" y="138273"/>
            <a:ext cx="2861145" cy="1143000"/>
          </a:xfrm>
        </p:spPr>
        <p:txBody>
          <a:bodyPr/>
          <a:lstStyle/>
          <a:p>
            <a:r>
              <a:rPr lang="en-US" dirty="0"/>
              <a:t>Rectangles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9" y="109179"/>
            <a:ext cx="5524229" cy="5005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5548" y="1225689"/>
            <a:ext cx="30169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Default stroke is black 1px line, default fill is black</a:t>
            </a:r>
          </a:p>
          <a:p>
            <a:endParaRPr lang="en-US" sz="2400" dirty="0"/>
          </a:p>
          <a:p>
            <a:r>
              <a:rPr lang="en-US" sz="2400" dirty="0"/>
              <a:t>Set stroke or fill</a:t>
            </a:r>
          </a:p>
          <a:p>
            <a:endParaRPr lang="en-US" sz="2400" dirty="0"/>
          </a:p>
          <a:p>
            <a:r>
              <a:rPr lang="en-US" sz="2400" dirty="0"/>
              <a:t>Call </a:t>
            </a:r>
            <a:r>
              <a:rPr lang="en-US" sz="2400" dirty="0" err="1"/>
              <a:t>strokeRect</a:t>
            </a:r>
            <a:r>
              <a:rPr lang="en-US" sz="2400" dirty="0"/>
              <a:t> or </a:t>
            </a:r>
            <a:r>
              <a:rPr lang="en-US" sz="2400" dirty="0" err="1"/>
              <a:t>fillRect</a:t>
            </a:r>
            <a:r>
              <a:rPr lang="en-US" sz="2400" dirty="0"/>
              <a:t> to draw</a:t>
            </a:r>
          </a:p>
          <a:p>
            <a:endParaRPr lang="en-US" sz="2400" dirty="0"/>
          </a:p>
          <a:p>
            <a:r>
              <a:rPr lang="en-US" sz="2400" b="1" dirty="0"/>
              <a:t>Your turn: draw some squares and rectangles in colors and sizes of your choice in your canvas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530" y="5114264"/>
            <a:ext cx="379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canvas/</a:t>
            </a:r>
            <a:r>
              <a:rPr lang="en-US" dirty="0" err="1"/>
              <a:t>rectangles.html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1" y="5556431"/>
            <a:ext cx="5652702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5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Lines - set stroke color, stroke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5" y="1372147"/>
            <a:ext cx="6218436" cy="5485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16" y="3195578"/>
            <a:ext cx="3278969" cy="32965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60434" y="2028557"/>
            <a:ext cx="1834982" cy="369332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canvas/</a:t>
            </a:r>
            <a:r>
              <a:rPr lang="en-US" dirty="0" err="1"/>
              <a:t>lines.html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8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18" y="36857"/>
            <a:ext cx="8229600" cy="1143000"/>
          </a:xfrm>
        </p:spPr>
        <p:txBody>
          <a:bodyPr/>
          <a:lstStyle/>
          <a:p>
            <a:r>
              <a:rPr lang="en-US" dirty="0"/>
              <a:t>Circles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" y="1267830"/>
            <a:ext cx="7263611" cy="5190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23500" y="6488668"/>
            <a:ext cx="198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canvas/</a:t>
            </a:r>
            <a:r>
              <a:rPr lang="en-US" dirty="0" err="1"/>
              <a:t>circles.html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62" y="1902513"/>
            <a:ext cx="2299756" cy="23121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359" y="5175505"/>
            <a:ext cx="4989537" cy="621792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 Use </a:t>
            </a:r>
            <a:r>
              <a:rPr lang="en-US" dirty="0" err="1"/>
              <a:t>beginPath</a:t>
            </a:r>
            <a:r>
              <a:rPr lang="en-US" dirty="0"/>
              <a:t>, arc, stroke</a:t>
            </a:r>
          </a:p>
        </p:txBody>
      </p:sp>
    </p:spTree>
    <p:extLst>
      <p:ext uri="{BB962C8B-B14F-4D97-AF65-F5344CB8AC3E}">
        <p14:creationId xmlns:p14="http://schemas.microsoft.com/office/powerpoint/2010/main" val="307441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0" y="169274"/>
            <a:ext cx="6671019" cy="6542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1369" y="0"/>
            <a:ext cx="2091047" cy="1143000"/>
          </a:xfrm>
        </p:spPr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6853" y="2135990"/>
            <a:ext cx="2071663" cy="43928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Set stroke, and/or fill</a:t>
            </a:r>
          </a:p>
          <a:p>
            <a:pPr marL="0" indent="0">
              <a:buNone/>
            </a:pPr>
            <a:r>
              <a:rPr lang="en-US" sz="2800" dirty="0"/>
              <a:t>Set text size and/or font</a:t>
            </a:r>
          </a:p>
          <a:p>
            <a:pPr marL="0" indent="0">
              <a:buNone/>
            </a:pPr>
            <a:r>
              <a:rPr lang="en-US" sz="2800" dirty="0"/>
              <a:t>Use </a:t>
            </a:r>
            <a:r>
              <a:rPr lang="en-US" sz="2800" dirty="0" err="1"/>
              <a:t>fillText</a:t>
            </a:r>
            <a:r>
              <a:rPr lang="en-US" sz="2800" dirty="0"/>
              <a:t> or </a:t>
            </a:r>
            <a:r>
              <a:rPr lang="en-US" sz="2800" dirty="0" err="1"/>
              <a:t>strokeText</a:t>
            </a:r>
            <a:r>
              <a:rPr lang="en-US" sz="2800" dirty="0"/>
              <a:t>,</a:t>
            </a:r>
          </a:p>
          <a:p>
            <a:pPr marL="0" indent="0">
              <a:buNone/>
            </a:pPr>
            <a:r>
              <a:rPr lang="en-US" sz="2800" dirty="0"/>
              <a:t>arguments are (the text, x, y)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96" y="1285600"/>
            <a:ext cx="3803904" cy="890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74BA13-81F6-EB4C-A09C-D728A6A46013}"/>
              </a:ext>
            </a:extLst>
          </p:cNvPr>
          <p:cNvSpPr/>
          <p:nvPr/>
        </p:nvSpPr>
        <p:spPr>
          <a:xfrm>
            <a:off x="6096583" y="6484963"/>
            <a:ext cx="18303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context/</a:t>
            </a:r>
            <a:r>
              <a:rPr lang="en-US" dirty="0" err="1"/>
              <a:t>text.html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7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" y="1426464"/>
            <a:ext cx="7696135" cy="52120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970"/>
            <a:ext cx="8229600" cy="1143000"/>
          </a:xfrm>
        </p:spPr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88100" y="6269212"/>
            <a:ext cx="30244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Part of /canvas/gradients.html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18" y="1743249"/>
            <a:ext cx="1029434" cy="4525963"/>
          </a:xfr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903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listeners, draw image, draw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50" y="3175321"/>
            <a:ext cx="5488449" cy="33520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153" y="1798139"/>
            <a:ext cx="3766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See canvas/</a:t>
            </a:r>
            <a:r>
              <a:rPr lang="en-US" sz="2400" dirty="0" err="1"/>
              <a:t>draw_word.html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048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1BC8-0E11-1F4A-BE42-C2A36EAF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Turn - User adds text to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8539-B401-3841-A127-DC9151F8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Create two files: </a:t>
            </a:r>
          </a:p>
          <a:p>
            <a:pPr lvl="1"/>
            <a:r>
              <a:rPr lang="en-US" sz="3200" dirty="0" err="1"/>
              <a:t>draw_word.js</a:t>
            </a:r>
            <a:endParaRPr lang="en-US" sz="3200" dirty="0"/>
          </a:p>
          <a:p>
            <a:pPr lvl="1"/>
            <a:r>
              <a:rPr lang="en-US" sz="3200" dirty="0" err="1"/>
              <a:t>draw_word.html</a:t>
            </a:r>
            <a:endParaRPr lang="en-US" sz="3200" dirty="0"/>
          </a:p>
          <a:p>
            <a:r>
              <a:rPr lang="en-US" sz="3600" dirty="0"/>
              <a:t>Download an image file of your choice into your project  - something around 500x500 pixels is a good size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86948-DC0D-AE4C-8C37-E2136399BB25}"/>
              </a:ext>
            </a:extLst>
          </p:cNvPr>
          <p:cNvSpPr txBox="1"/>
          <p:nvPr/>
        </p:nvSpPr>
        <p:spPr>
          <a:xfrm>
            <a:off x="5961888" y="1600200"/>
            <a:ext cx="2816352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JavaScript will be in external file, separate from HTML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34C8B4-19A8-0F41-84AF-F02A530FCCCF}"/>
              </a:ext>
            </a:extLst>
          </p:cNvPr>
          <p:cNvCxnSpPr>
            <a:cxnSpLocks/>
          </p:cNvCxnSpPr>
          <p:nvPr/>
        </p:nvCxnSpPr>
        <p:spPr>
          <a:xfrm flipH="1">
            <a:off x="3858768" y="2200364"/>
            <a:ext cx="2103120" cy="35995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82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B79A-B637-604A-A035-2DCD6B90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-18288"/>
            <a:ext cx="3675888" cy="1143000"/>
          </a:xfrm>
        </p:spPr>
        <p:txBody>
          <a:bodyPr>
            <a:normAutofit/>
          </a:bodyPr>
          <a:lstStyle/>
          <a:p>
            <a:r>
              <a:rPr lang="en-US" sz="3600" dirty="0" err="1"/>
              <a:t>draw_word.html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F66AB-7175-A945-958B-D23E1A7E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44928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Add a canvas</a:t>
            </a:r>
          </a:p>
          <a:p>
            <a:r>
              <a:rPr lang="en-US" dirty="0"/>
              <a:t>Add an input, and a label</a:t>
            </a:r>
          </a:p>
          <a:p>
            <a:r>
              <a:rPr lang="en-US" dirty="0"/>
              <a:t>Set the canvas height and width to match </a:t>
            </a:r>
            <a:r>
              <a:rPr lang="en-US" b="1" dirty="0"/>
              <a:t>your</a:t>
            </a:r>
            <a:r>
              <a:rPr lang="en-US" dirty="0"/>
              <a:t> image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B5052-D960-5D48-894D-5B2329A5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208" y="1124712"/>
            <a:ext cx="5707975" cy="547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5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50A9-87DB-974E-936A-69871C15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2585357" cy="1143000"/>
          </a:xfrm>
        </p:spPr>
        <p:txBody>
          <a:bodyPr>
            <a:noAutofit/>
          </a:bodyPr>
          <a:lstStyle/>
          <a:p>
            <a:r>
              <a:rPr lang="en-US" sz="3200" dirty="0" err="1"/>
              <a:t>draw_word.js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FBFE9-9BEF-A546-BE54-0139C1F0B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61" y="1600200"/>
            <a:ext cx="2253125" cy="503834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Get reference to canvas, context,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Draw the image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input event listener: whatever the user types in the input will be drawn on the 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9A274-4257-A44C-9A99-DC757785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57" y="152400"/>
            <a:ext cx="6324600" cy="670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BF0B90-A952-D74D-BB4B-53AA392E3E93}"/>
              </a:ext>
            </a:extLst>
          </p:cNvPr>
          <p:cNvSpPr txBox="1"/>
          <p:nvPr/>
        </p:nvSpPr>
        <p:spPr>
          <a:xfrm>
            <a:off x="6199632" y="2904782"/>
            <a:ext cx="23891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 your own filename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6DB522-EA18-0343-80CC-8F9E1EDDF065}"/>
              </a:ext>
            </a:extLst>
          </p:cNvPr>
          <p:cNvCxnSpPr>
            <a:cxnSpLocks/>
          </p:cNvCxnSpPr>
          <p:nvPr/>
        </p:nvCxnSpPr>
        <p:spPr>
          <a:xfrm flipH="1">
            <a:off x="4783510" y="3089448"/>
            <a:ext cx="14161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A1B479-6D50-4193-B60A-9E5248C9475B}"/>
              </a:ext>
            </a:extLst>
          </p:cNvPr>
          <p:cNvSpPr txBox="1"/>
          <p:nvPr/>
        </p:nvSpPr>
        <p:spPr>
          <a:xfrm>
            <a:off x="6088402" y="5454502"/>
            <a:ext cx="2663165" cy="64633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context.font</a:t>
            </a:r>
            <a:r>
              <a:rPr lang="en-US" dirty="0"/>
              <a:t> = "40px Arial"</a:t>
            </a:r>
          </a:p>
          <a:p>
            <a:r>
              <a:rPr lang="en-US" dirty="0" err="1"/>
              <a:t>context.fillStyle</a:t>
            </a:r>
            <a:r>
              <a:rPr lang="en-US" dirty="0"/>
              <a:t> = "Black"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84B678-9BC1-4E16-947C-064C8BB0F918}"/>
              </a:ext>
            </a:extLst>
          </p:cNvPr>
          <p:cNvCxnSpPr/>
          <p:nvPr/>
        </p:nvCxnSpPr>
        <p:spPr>
          <a:xfrm>
            <a:off x="2796363" y="6244809"/>
            <a:ext cx="34032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https://github.com/claraj/week5-examples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24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F960-2681-CC47-B6D2-EAD71D7B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B0FC-6A77-A04C-96C7-DD9A06DDB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82" y="5779008"/>
            <a:ext cx="7876013" cy="1078992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right-click and save the canvas, with text and image, as a picture to your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BA636-5801-9642-800F-459A5B7D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5884636" cy="3572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AB311A-EFD8-7A45-A52F-78D87F5BEEAE}"/>
              </a:ext>
            </a:extLst>
          </p:cNvPr>
          <p:cNvSpPr txBox="1"/>
          <p:nvPr/>
        </p:nvSpPr>
        <p:spPr>
          <a:xfrm>
            <a:off x="6675120" y="1883664"/>
            <a:ext cx="2011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Adjust the position of the text to suit your image</a:t>
            </a:r>
          </a:p>
        </p:txBody>
      </p:sp>
    </p:spTree>
    <p:extLst>
      <p:ext uri="{BB962C8B-B14F-4D97-AF65-F5344CB8AC3E}">
        <p14:creationId xmlns:p14="http://schemas.microsoft.com/office/powerpoint/2010/main" val="2591906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events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0280"/>
            <a:ext cx="8229600" cy="4525963"/>
          </a:xfrm>
        </p:spPr>
        <p:txBody>
          <a:bodyPr/>
          <a:lstStyle/>
          <a:p>
            <a:r>
              <a:rPr lang="en-US" dirty="0"/>
              <a:t>Adding event listeners to a canvas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567"/>
            <a:ext cx="81534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40" y="2899205"/>
            <a:ext cx="2932876" cy="3226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4486" y="6391481"/>
            <a:ext cx="2857607" cy="369332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canvas/</a:t>
            </a:r>
            <a:r>
              <a:rPr lang="en-US" dirty="0" err="1"/>
              <a:t>mouse_events.html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38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79D8-F639-774D-8042-F4EF54C7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– In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7D2D-2960-654C-B73D-45E2942F3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Start with the </a:t>
            </a:r>
            <a:r>
              <a:rPr lang="en-US" dirty="0" err="1"/>
              <a:t>mouse_drag.html</a:t>
            </a:r>
            <a:r>
              <a:rPr lang="en-US" dirty="0"/>
              <a:t> example in the example repo</a:t>
            </a:r>
          </a:p>
          <a:p>
            <a:endParaRPr lang="en-US" dirty="0"/>
          </a:p>
          <a:p>
            <a:r>
              <a:rPr lang="en-US" dirty="0"/>
              <a:t>Build a basic drawing program?</a:t>
            </a:r>
          </a:p>
          <a:p>
            <a:pPr lvl="1"/>
            <a:r>
              <a:rPr lang="en-US" dirty="0"/>
              <a:t>Draw a circle instead of a square</a:t>
            </a:r>
          </a:p>
          <a:p>
            <a:pPr lvl="1"/>
            <a:r>
              <a:rPr lang="en-US" dirty="0"/>
              <a:t>Add a input type = color for the user to select the color to draw</a:t>
            </a:r>
          </a:p>
          <a:p>
            <a:pPr lvl="1"/>
            <a:r>
              <a:rPr lang="en-US" dirty="0"/>
              <a:t>Add a clear button</a:t>
            </a:r>
          </a:p>
          <a:p>
            <a:pPr lvl="1"/>
            <a:r>
              <a:rPr lang="en-US" dirty="0"/>
              <a:t>Bonus question: add a input type=range to select the size of circle drawn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33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Canvas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8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https://bl.ocks.org/mbostock/6675193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https://claraj.github.io/kaleidoscope/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8" y="2317368"/>
            <a:ext cx="3976260" cy="251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709C5-4141-564F-8401-F2A57CAC0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264" y="3099816"/>
            <a:ext cx="2587752" cy="258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5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9A6D2E-0902-ED4C-928D-94C8FBA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Maps with </a:t>
            </a:r>
            <a:r>
              <a:rPr lang="en-US" cap="none" dirty="0" err="1"/>
              <a:t>Leaflet.js</a:t>
            </a:r>
            <a:endParaRPr lang="en-US" cap="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8A9EA-5BDC-D34F-8CE2-256D760C4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FC53-2DFF-484C-AA12-EF876050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Leaflet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A4FAF-E49E-AA4F-8178-28EEB8004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to Leaflet’s CSS and JS</a:t>
            </a:r>
          </a:p>
          <a:p>
            <a:r>
              <a:rPr lang="en-US" dirty="0"/>
              <a:t>Create a map div, set the size to be non-zero</a:t>
            </a:r>
          </a:p>
          <a:p>
            <a:r>
              <a:rPr lang="en-US" dirty="0"/>
              <a:t>Use JS to configure and customize the map </a:t>
            </a:r>
          </a:p>
          <a:p>
            <a:r>
              <a:rPr lang="en-US" dirty="0">
                <a:hlinkClick r:id="rId2"/>
              </a:rPr>
              <a:t>https://leafletjs.com/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415EC-C30C-FA49-8EF1-011B1968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61" y="4343399"/>
            <a:ext cx="4662160" cy="226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7417-1130-AA49-93BB-923A4D2B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Leaflet.js</a:t>
            </a:r>
            <a:r>
              <a:rPr lang="en-US" dirty="0"/>
              <a:t>: Mapping </a:t>
            </a:r>
            <a:r>
              <a:rPr lang="en-US" dirty="0" err="1"/>
              <a:t>MinnState</a:t>
            </a:r>
            <a:r>
              <a:rPr lang="en-US" dirty="0"/>
              <a:t> Colleges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D1FF-A926-1147-8984-643426E73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/>
              <a:t>Copy this file from example repository </a:t>
            </a:r>
            <a:r>
              <a:rPr lang="en-US" sz="2000" dirty="0">
                <a:hlinkClick r:id="rId2"/>
              </a:rPr>
              <a:t>https://github.com/claraj/week5-examples/blob/master/leaflet_maps/hello_leaflet_maps.html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85F90-33E4-C34E-84E0-229725071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781300"/>
            <a:ext cx="7899400" cy="407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391E63-ECFB-4798-AAE0-CB913BC28808}"/>
              </a:ext>
            </a:extLst>
          </p:cNvPr>
          <p:cNvSpPr txBox="1"/>
          <p:nvPr/>
        </p:nvSpPr>
        <p:spPr>
          <a:xfrm>
            <a:off x="5380075" y="5337544"/>
            <a:ext cx="2690038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And in the same directory, create two more files</a:t>
            </a:r>
          </a:p>
          <a:p>
            <a:r>
              <a:rPr lang="en-US" b="1" dirty="0"/>
              <a:t>maps.js</a:t>
            </a:r>
          </a:p>
          <a:p>
            <a:r>
              <a:rPr lang="en-US" b="1" dirty="0"/>
              <a:t>mapstyle.css</a:t>
            </a:r>
          </a:p>
        </p:txBody>
      </p:sp>
    </p:spTree>
    <p:extLst>
      <p:ext uri="{BB962C8B-B14F-4D97-AF65-F5344CB8AC3E}">
        <p14:creationId xmlns:p14="http://schemas.microsoft.com/office/powerpoint/2010/main" val="3469760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68A8-0BDD-2C4A-9617-3862B4C8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stylesheet </a:t>
            </a:r>
            <a:r>
              <a:rPr lang="en-US" b="1" dirty="0" err="1"/>
              <a:t>mapstyles.css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0597-8044-CB41-8139-84E251C7E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36" y="1636058"/>
            <a:ext cx="3182471" cy="48543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Add these styles to set the size of #college-map div</a:t>
            </a:r>
          </a:p>
          <a:p>
            <a:r>
              <a:rPr lang="en-US" dirty="0"/>
              <a:t>Set a border with color of your choice</a:t>
            </a:r>
          </a:p>
          <a:p>
            <a:endParaRPr lang="en-US" dirty="0"/>
          </a:p>
          <a:p>
            <a:r>
              <a:rPr lang="en-US" dirty="0"/>
              <a:t>If you need other styles for your page, can add them to this file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F4D5A-DA1D-3649-A52E-6632765C7218}"/>
              </a:ext>
            </a:extLst>
          </p:cNvPr>
          <p:cNvSpPr/>
          <p:nvPr/>
        </p:nvSpPr>
        <p:spPr>
          <a:xfrm>
            <a:off x="5423860" y="4282651"/>
            <a:ext cx="24607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mapstyles.css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BA3EE-73AB-4E25-A64D-689BC8FF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37" y="1746558"/>
            <a:ext cx="5047615" cy="19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12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CB56-A698-49C6-9BEB-D31172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your .html file in your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C25BA-B7F9-4A34-AAA5-CA979FE15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you see the title and empty div rectangle</a:t>
            </a:r>
          </a:p>
          <a:p>
            <a:r>
              <a:rPr lang="en-US" dirty="0"/>
              <a:t>Verify no errors in dev tools, indicating all the JS and CSS resources have loaded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DB828-FD20-4B62-9FEC-C2792D49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106" y="3796999"/>
            <a:ext cx="4540299" cy="29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31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7FFF-9CA6-4B4A-8A33-4F9A47F09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script file, </a:t>
            </a:r>
            <a:r>
              <a:rPr lang="en-US" b="1" dirty="0" err="1"/>
              <a:t>maps.js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6D770-607D-D540-853D-EC7B42CBF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362ED-EC40-EF4E-8AF6-3AF6614CD0E6}"/>
              </a:ext>
            </a:extLst>
          </p:cNvPr>
          <p:cNvSpPr txBox="1"/>
          <p:nvPr/>
        </p:nvSpPr>
        <p:spPr>
          <a:xfrm>
            <a:off x="457200" y="3863181"/>
            <a:ext cx="8124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a map, centered on a location, and zoomed to the specified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you won’t be able to see anything on your page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map needs </a:t>
            </a:r>
            <a:r>
              <a:rPr lang="en-US" sz="2800" b="1" dirty="0"/>
              <a:t>tiles</a:t>
            </a:r>
            <a:r>
              <a:rPr lang="en-US" sz="2800" dirty="0"/>
              <a:t> – the map background showing the roads, buildings, rivers, labels….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4416B-8E33-C743-BF14-80A47566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927"/>
            <a:ext cx="9197595" cy="152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3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85C6-C793-A24F-98D3-78A99F39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EC9A7-66F4-8247-BC2A-F1E534648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Drawing with HTML5 Canvas</a:t>
            </a:r>
          </a:p>
          <a:p>
            <a:r>
              <a:rPr lang="en-US" dirty="0"/>
              <a:t>Maps with </a:t>
            </a:r>
            <a:r>
              <a:rPr lang="en-US" dirty="0" err="1"/>
              <a:t>Leaflet.js</a:t>
            </a:r>
            <a:r>
              <a:rPr lang="en-US" dirty="0"/>
              <a:t> </a:t>
            </a:r>
          </a:p>
          <a:p>
            <a:r>
              <a:rPr lang="en-US" dirty="0"/>
              <a:t>Charts with </a:t>
            </a:r>
            <a:r>
              <a:rPr lang="en-US" dirty="0" err="1"/>
              <a:t>Chart.js</a:t>
            </a:r>
            <a:endParaRPr lang="en-US" dirty="0"/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Carousels with Flickity.js</a:t>
            </a:r>
          </a:p>
          <a:p>
            <a:pPr lvl="1"/>
            <a:r>
              <a:rPr lang="en-US" dirty="0"/>
              <a:t>Code highlighting with </a:t>
            </a:r>
            <a:r>
              <a:rPr lang="en-US" dirty="0" err="1"/>
              <a:t>Highlight.js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53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6412-45AB-A640-8AED-8FD2C416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17D2E-B432-5449-BDC0-7D89170A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a free </a:t>
            </a:r>
            <a:r>
              <a:rPr lang="en-US" dirty="0" err="1"/>
              <a:t>Mapbox</a:t>
            </a:r>
            <a:r>
              <a:rPr lang="en-US" dirty="0"/>
              <a:t> account at</a:t>
            </a:r>
          </a:p>
          <a:p>
            <a:r>
              <a:rPr lang="en-US" dirty="0">
                <a:hlinkClick r:id="rId2"/>
              </a:rPr>
              <a:t>https://account.mapbox.com</a:t>
            </a:r>
            <a:endParaRPr lang="en-US" dirty="0"/>
          </a:p>
          <a:p>
            <a:r>
              <a:rPr lang="en-US" dirty="0"/>
              <a:t>Click Create a token, leave the page with the token open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3532F-268E-FC45-9A21-4BC4708CA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30981"/>
            <a:ext cx="8039100" cy="21717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8873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EB21-924E-9A46-8469-F0564AEC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this to your script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48AC-7279-5246-923B-27FCF72DE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45205"/>
          </a:xfrm>
        </p:spPr>
        <p:txBody>
          <a:bodyPr>
            <a:normAutofit/>
          </a:bodyPr>
          <a:lstStyle/>
          <a:p>
            <a:r>
              <a:rPr lang="en-US" dirty="0"/>
              <a:t>Copy and paste the following, at the end of your 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6E913F-2DB6-874E-B8D2-71A6968591F9}"/>
              </a:ext>
            </a:extLst>
          </p:cNvPr>
          <p:cNvSpPr/>
          <p:nvPr/>
        </p:nvSpPr>
        <p:spPr>
          <a:xfrm>
            <a:off x="457200" y="2886636"/>
            <a:ext cx="8507506" cy="31393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L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Menlo" panose="020B0609030804020204" pitchFamily="49" charset="0"/>
              </a:rPr>
              <a:t>tileLayer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'https://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api.tiles.mapbox.com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/v4/{id}/{z}/{x}/{y}.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png?access_token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={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accessToken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}'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, {</a:t>
            </a:r>
          </a:p>
          <a:p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attribution: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'Map data &amp;copy; &lt;a 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href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="https://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www.openstreetmap.org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/"&gt;OpenStreetMap&lt;/a&gt; contributors, &lt;a 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href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="https://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creativecommons.org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/licenses/by-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sa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/2.0/"&gt;CC-BY-SA&lt;/a&gt;, Imagery &amp;copy; &lt;a 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href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="https://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www.mapbox.com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/"&gt;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Mapbox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&lt;/a&gt;'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Menlo" panose="020B0609030804020204" pitchFamily="49" charset="0"/>
              </a:rPr>
              <a:t>mapbox.streets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accessToken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'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your.token.here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endParaRPr lang="en-US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}).</a:t>
            </a:r>
            <a:r>
              <a:rPr lang="en-US" dirty="0" err="1">
                <a:solidFill>
                  <a:srgbClr val="DCDCAA"/>
                </a:solidFill>
                <a:latin typeface="Menlo" panose="020B0609030804020204" pitchFamily="49" charset="0"/>
              </a:rPr>
              <a:t>addTo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map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22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6DF4DE-E404-2242-BCB4-D588F6B2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880854"/>
            <a:ext cx="8610600" cy="240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66F94-842E-F343-A01F-DF6AAE67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517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maps.js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76832-D9B2-C644-B794-8DA120CA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349222"/>
            <a:ext cx="4404145" cy="25087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0F7FF9-A7DD-C340-A8C0-B5E1F7926CA3}"/>
              </a:ext>
            </a:extLst>
          </p:cNvPr>
          <p:cNvCxnSpPr>
            <a:cxnSpLocks/>
          </p:cNvCxnSpPr>
          <p:nvPr/>
        </p:nvCxnSpPr>
        <p:spPr>
          <a:xfrm flipH="1" flipV="1">
            <a:off x="3574122" y="4108949"/>
            <a:ext cx="997878" cy="205876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78F3F1-DA61-E448-826D-3202C19F5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8215"/>
            <a:ext cx="8229600" cy="4525963"/>
          </a:xfrm>
        </p:spPr>
        <p:txBody>
          <a:bodyPr/>
          <a:lstStyle/>
          <a:p>
            <a:r>
              <a:rPr lang="en-US" sz="2800" dirty="0"/>
              <a:t>Replace '</a:t>
            </a:r>
            <a:r>
              <a:rPr lang="en-US" sz="2800" dirty="0" err="1"/>
              <a:t>your.token.here</a:t>
            </a:r>
            <a:r>
              <a:rPr lang="en-US" sz="2800" dirty="0"/>
              <a:t>' with your </a:t>
            </a:r>
            <a:r>
              <a:rPr lang="en-US" sz="2800" dirty="0" err="1"/>
              <a:t>Mapbox</a:t>
            </a:r>
            <a:r>
              <a:rPr lang="en-US" sz="2800" dirty="0"/>
              <a:t> token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007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B0B3-45B7-CB43-9C09-303806F5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7" y="274638"/>
            <a:ext cx="8875058" cy="1143000"/>
          </a:xfrm>
        </p:spPr>
        <p:txBody>
          <a:bodyPr>
            <a:normAutofit/>
          </a:bodyPr>
          <a:lstStyle/>
          <a:p>
            <a:r>
              <a:rPr lang="en-US" dirty="0"/>
              <a:t>Load page in browser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DD61F4-F52C-D64E-BDCC-6911108CA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87" y="1816409"/>
            <a:ext cx="4823003" cy="4525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893548-14A6-2042-A3B7-7C6677B56BDD}"/>
              </a:ext>
            </a:extLst>
          </p:cNvPr>
          <p:cNvSpPr/>
          <p:nvPr/>
        </p:nvSpPr>
        <p:spPr>
          <a:xfrm>
            <a:off x="5468471" y="2187387"/>
            <a:ext cx="33169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Your page shows a map, centered on the Twin Cities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map?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Check dev tools for JS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Make sure your div size is set with CSS</a:t>
            </a:r>
          </a:p>
        </p:txBody>
      </p:sp>
    </p:spTree>
    <p:extLst>
      <p:ext uri="{BB962C8B-B14F-4D97-AF65-F5344CB8AC3E}">
        <p14:creationId xmlns:p14="http://schemas.microsoft.com/office/powerpoint/2010/main" val="1129891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6AB6-5661-E242-989A-DFA73974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markers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5DF9-7363-E842-92FA-2A9F97B81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this to your script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6FFF3-BE7C-3F4A-B633-DBFA97D0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93010"/>
            <a:ext cx="8111868" cy="245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33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44EE-8D58-2C4D-9E9F-0EC3F89E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page, verify markers shown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B57726-5757-854D-94B7-91D31FBE8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938" y="1600200"/>
            <a:ext cx="484812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64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DA5C-A130-404E-875F-509CB132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popups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EEAB8-72BB-3E4C-836B-61A0EFE4D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1D849-383B-5343-9FF3-E0FFA260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2605880"/>
            <a:ext cx="8542524" cy="26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37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F237-F5F9-FA40-82FD-838E5A83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Markers with popups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FBF94-1485-8549-BCD3-D61EA6B6D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054"/>
            <a:ext cx="2804160" cy="4525963"/>
          </a:xfrm>
        </p:spPr>
        <p:txBody>
          <a:bodyPr/>
          <a:lstStyle/>
          <a:p>
            <a:r>
              <a:rPr lang="en-US" dirty="0"/>
              <a:t>Click to see popup</a:t>
            </a:r>
          </a:p>
          <a:p>
            <a:r>
              <a:rPr lang="en-US" dirty="0"/>
              <a:t>Can write HTML in popups</a:t>
            </a:r>
          </a:p>
          <a:p>
            <a:r>
              <a:rPr lang="en-US" dirty="0"/>
              <a:t>The links should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BF12A-08A8-5043-A949-C5541446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582" y="1417638"/>
            <a:ext cx="5293218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17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6929-6039-7A42-BF86-79190C51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2D067-8965-A741-B02D-9DC5626A8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74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example, draw a circle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Configure with an object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color: 'green', radius: 30000,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fillOpacity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0.2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6048E-D1BB-1B4D-808F-FD640BB2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2" y="2308463"/>
            <a:ext cx="8705010" cy="29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34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BDEA-6EA4-3242-BD98-F7FBF36C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81715"/>
            <a:ext cx="2914322" cy="2924119"/>
          </a:xfrm>
        </p:spPr>
        <p:txBody>
          <a:bodyPr/>
          <a:lstStyle/>
          <a:p>
            <a:r>
              <a:rPr lang="en-US" dirty="0"/>
              <a:t>Circle with popup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3FF83-4850-A443-96E0-645F4B97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51" y="628743"/>
            <a:ext cx="5772478" cy="53062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8E169-4838-0941-A6F2-C2F7F4BAC2AA}"/>
              </a:ext>
            </a:extLst>
          </p:cNvPr>
          <p:cNvSpPr/>
          <p:nvPr/>
        </p:nvSpPr>
        <p:spPr>
          <a:xfrm>
            <a:off x="852043" y="6345701"/>
            <a:ext cx="759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https://claraj.github.io/week5-examples/leaflet_maps/hello_leaflet_maps.html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6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Canvas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47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1B9E-C552-4646-9261-4E81ACFA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FB57-AC22-7940-A910-2072C3966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 marker for Normandale Community College, </a:t>
            </a:r>
          </a:p>
          <a:p>
            <a:r>
              <a:rPr lang="en-US" dirty="0"/>
              <a:t>Add a popup, that has a working link to their website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Normandale's latitude and longitude is </a:t>
            </a:r>
          </a:p>
          <a:p>
            <a:pPr marL="0" indent="0">
              <a:buNone/>
            </a:pPr>
            <a:r>
              <a:rPr lang="en-US" dirty="0"/>
              <a:t>	[44.8297, -93.3312]</a:t>
            </a:r>
          </a:p>
          <a:p>
            <a:r>
              <a:rPr lang="en-US" dirty="0"/>
              <a:t>Their website is </a:t>
            </a:r>
            <a:r>
              <a:rPr lang="en-US" dirty="0">
                <a:hlinkClick r:id="rId2"/>
              </a:rPr>
              <a:t>http://www.normandale.edu/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917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E5E3-8460-B645-BA6F-A5CA0102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5DAE-8C07-F947-A202-795A955E6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52" y="1519942"/>
            <a:ext cx="5244354" cy="342330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Paste the object below into your script, with names, websites, and locations for five campuses</a:t>
            </a:r>
          </a:p>
          <a:p>
            <a:r>
              <a:rPr lang="en-US" sz="2800" dirty="0"/>
              <a:t>Write a </a:t>
            </a:r>
            <a:r>
              <a:rPr lang="en-US" sz="2800" b="1" dirty="0"/>
              <a:t>loop</a:t>
            </a:r>
            <a:r>
              <a:rPr lang="en-US" sz="2800" dirty="0"/>
              <a:t> to create all five markers, with popups, and add to the map, like this -&gt;</a:t>
            </a:r>
          </a:p>
          <a:p>
            <a:r>
              <a:rPr lang="en-US" sz="2800" dirty="0"/>
              <a:t>Remove the code that creates the individual markers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7F3C0D-C80C-7842-B9C6-911D3F73BDBC}"/>
              </a:ext>
            </a:extLst>
          </p:cNvPr>
          <p:cNvSpPr/>
          <p:nvPr/>
        </p:nvSpPr>
        <p:spPr>
          <a:xfrm>
            <a:off x="138952" y="5306323"/>
            <a:ext cx="8866095" cy="1061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campuses = [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    {'name': 'Minneapolis College', 'website': 'https://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minneapolis.edu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', 'coordinates': [44.9724, -93.2844] },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    {'name': 'Saint Paul College', 'website': 'https://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saintpaul.edu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', 'coordinates': [44.94839, -93.1099] },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    {'name': 'Normandale Community College', 'website': 'https://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normandale.edu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', 'coordinates': [44.8297, -93.3312] },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    {'name': 'North Hennepin Community College', 'website': 'https://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nhcc.edu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', 'coordinates': [45.1054232,-93.3767558] },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    {'name': 'Century College', 'website': 'https://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century.edu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', 'coordinates': [45.0438494,-92.9862026] },</a:t>
            </a:r>
          </a:p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] </a:t>
            </a:r>
            <a:endParaRPr lang="en-US" sz="900" b="0" dirty="0">
              <a:solidFill>
                <a:schemeClr val="tx2">
                  <a:lumMod val="75000"/>
                </a:schemeClr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223BA-8A17-0945-875C-8995C0D7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314" y="1482869"/>
            <a:ext cx="3593726" cy="33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51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C089-9545-7346-A310-7EA3E21E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Carousels with </a:t>
            </a:r>
            <a:r>
              <a:rPr lang="en-US" cap="none" dirty="0" err="1"/>
              <a:t>Flickity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79397-C9F9-E243-8700-9A1717BDA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96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C5CD-7628-904B-BD43-C9A5E811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Flickity</a:t>
            </a:r>
            <a:r>
              <a:rPr lang="en-US" dirty="0"/>
              <a:t> Carousels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62464-3451-0546-9374-A3C49282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35" y="1600200"/>
            <a:ext cx="8875059" cy="45259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https://flickity.metafizzy.co/</a:t>
            </a:r>
            <a:endParaRPr lang="en-US" dirty="0"/>
          </a:p>
          <a:p>
            <a:r>
              <a:rPr lang="en-US" dirty="0" err="1"/>
              <a:t>Flikity</a:t>
            </a:r>
            <a:r>
              <a:rPr lang="en-US" dirty="0"/>
              <a:t> builds the carousel, you provide the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9FD5D-0CC6-C74B-A54E-B6C5D1A0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6" y="3147413"/>
            <a:ext cx="6329082" cy="345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44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32BD-379D-254F-84AF-220C930F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create a carousel</a:t>
            </a:r>
            <a:br>
              <a:rPr lang="en-US" dirty="0"/>
            </a:br>
            <a:r>
              <a:rPr lang="en-US" dirty="0"/>
              <a:t>1. Add </a:t>
            </a:r>
            <a:r>
              <a:rPr lang="en-US" dirty="0" err="1"/>
              <a:t>Flickity's</a:t>
            </a:r>
            <a:r>
              <a:rPr lang="en-US" dirty="0"/>
              <a:t> JS and CSS in 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E7974-98A5-994B-8F68-164B9D7D2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9812"/>
            <a:ext cx="8229600" cy="4046351"/>
          </a:xfrm>
        </p:spPr>
        <p:txBody>
          <a:bodyPr/>
          <a:lstStyle/>
          <a:p>
            <a:r>
              <a:rPr lang="en-US" dirty="0"/>
              <a:t>Get the links from </a:t>
            </a:r>
            <a:r>
              <a:rPr lang="en-US" dirty="0" err="1"/>
              <a:t>Flickity's</a:t>
            </a:r>
            <a:r>
              <a:rPr lang="en-US" dirty="0"/>
              <a:t> website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5BED4-6135-AE49-AC95-C8AC75E9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2" y="2840323"/>
            <a:ext cx="8371168" cy="36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4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0B1B-E2F0-254D-90F8-F917FE7D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Add elements for carousel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5D066-3E09-AC4E-BB96-E48B173D9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div with class="main-carousel"</a:t>
            </a:r>
          </a:p>
          <a:p>
            <a:r>
              <a:rPr lang="en-US" sz="2800" dirty="0"/>
              <a:t>Put div elements with class="carousel-cell" inside</a:t>
            </a:r>
          </a:p>
          <a:p>
            <a:r>
              <a:rPr lang="en-US" sz="2800" dirty="0"/>
              <a:t>Add as many cells as you like</a:t>
            </a:r>
          </a:p>
          <a:p>
            <a:r>
              <a:rPr lang="en-US" sz="2800" dirty="0" err="1"/>
              <a:t>Flickity</a:t>
            </a:r>
            <a:r>
              <a:rPr lang="en-US" sz="2800" dirty="0"/>
              <a:t> will look for elements with these classes and create a carousel from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CEE5E-7631-9543-8669-510AF03C3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1" y="4719545"/>
            <a:ext cx="8787858" cy="198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56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0E78-B89F-7347-A4A9-C8CD3F17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Configure carousel with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30B0B-1E9F-DE44-B9A7-318DA109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.main-carousel div</a:t>
            </a:r>
          </a:p>
          <a:p>
            <a:r>
              <a:rPr lang="en-US" dirty="0"/>
              <a:t>Provide options</a:t>
            </a:r>
          </a:p>
          <a:p>
            <a:r>
              <a:rPr lang="en-US" dirty="0"/>
              <a:t>Full list of options at </a:t>
            </a:r>
            <a:r>
              <a:rPr lang="en-US" dirty="0" err="1"/>
              <a:t>Flickity's</a:t>
            </a:r>
            <a:r>
              <a:rPr lang="en-US" dirty="0"/>
              <a:t>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8A940-E9DF-B940-A49B-BF0ADBE0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97" y="4279184"/>
            <a:ext cx="7818344" cy="20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34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3C43-22B0-1340-A56F-E46425F3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DEA68-E5D8-8B44-86BC-C629B9487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4F09D-1D0F-5340-8ABA-8F71F13E8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59" y="2537813"/>
            <a:ext cx="6329082" cy="3459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88B5FF-5CFC-3444-84F5-AB75AC1EB03E}"/>
              </a:ext>
            </a:extLst>
          </p:cNvPr>
          <p:cNvSpPr/>
          <p:nvPr/>
        </p:nvSpPr>
        <p:spPr>
          <a:xfrm>
            <a:off x="134470" y="6308725"/>
            <a:ext cx="8552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https://claraj.github.io/week5-examples/flickity_carousel/winter_image_carousel.html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93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2AE3-01A0-5D4D-9B4D-827CD0B5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67835" cy="1143000"/>
          </a:xfrm>
        </p:spPr>
        <p:txBody>
          <a:bodyPr/>
          <a:lstStyle/>
          <a:p>
            <a:r>
              <a:rPr lang="en-US" dirty="0"/>
              <a:t>Text Carousels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5639D-601D-B44C-A45F-32F810AC9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7362"/>
            <a:ext cx="5441576" cy="1671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Many different kinds of content can work in a carousel</a:t>
            </a:r>
          </a:p>
          <a:p>
            <a:r>
              <a:rPr lang="en-US" dirty="0"/>
              <a:t>For text, may need to set the cell size with CSS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403D3-1421-1642-8C87-7BB55D6E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089700"/>
            <a:ext cx="69342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5445C-0D15-B74B-B2C9-10E1A408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080" y="677003"/>
            <a:ext cx="2844800" cy="185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019F73-2C10-DF47-A4AC-6B572471009F}"/>
              </a:ext>
            </a:extLst>
          </p:cNvPr>
          <p:cNvSpPr/>
          <p:nvPr/>
        </p:nvSpPr>
        <p:spPr>
          <a:xfrm>
            <a:off x="358624" y="6252000"/>
            <a:ext cx="8561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https://claraj.github.io/week5-examples/flickity_carousel/android_version_text_carousel.html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48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A464-25EC-EB40-972C-3E60F68B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Carousel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62FAF-DD1A-BB43-9B66-D7C7C9C36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666565" cy="4525963"/>
          </a:xfrm>
        </p:spPr>
        <p:txBody>
          <a:bodyPr/>
          <a:lstStyle/>
          <a:p>
            <a:r>
              <a:rPr lang="en-US" dirty="0"/>
              <a:t>Create carousel as before </a:t>
            </a:r>
          </a:p>
          <a:p>
            <a:endParaRPr lang="en-US" dirty="0"/>
          </a:p>
          <a:p>
            <a:r>
              <a:rPr lang="en-US" dirty="0"/>
              <a:t>When you have created a carousel, can listen for the carousel swiped, cells clicked etc.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295A3-D5FC-0E49-AA8E-7E048288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32" y="1600200"/>
            <a:ext cx="45593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1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Built into HTML5</a:t>
            </a:r>
          </a:p>
          <a:p>
            <a:r>
              <a:rPr lang="en-US" dirty="0"/>
              <a:t>Drawing, animation, controlled by JavaScript</a:t>
            </a:r>
          </a:p>
          <a:p>
            <a:r>
              <a:rPr lang="en-US" dirty="0"/>
              <a:t>Used by online games, graphics, charts, visualizations</a:t>
            </a:r>
          </a:p>
          <a:p>
            <a:r>
              <a:rPr lang="en-US" dirty="0"/>
              <a:t>A &lt;canvas&gt; element is used to contain graphics</a:t>
            </a:r>
          </a:p>
          <a:p>
            <a:r>
              <a:rPr lang="en-US" dirty="0"/>
              <a:t>You'll use JavaScript to draw the graphics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000" dirty="0">
                <a:hlinkClick r:id="rId2"/>
              </a:rPr>
              <a:t>http://www.w3schools.com/graphics/canvas_intro.asp</a:t>
            </a:r>
            <a:r>
              <a:rPr lang="en-US" sz="3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732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52B4-5288-194B-922C-F70F36BF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Carousel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F8C38-9B69-714A-89AA-91AC0B6C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4DAFE-424C-4F41-B043-1FBD5B21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24" y="2459197"/>
            <a:ext cx="8426751" cy="37648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3658B5-40E4-B14B-A8E2-13CBF46F7322}"/>
              </a:ext>
            </a:extLst>
          </p:cNvPr>
          <p:cNvSpPr/>
          <p:nvPr/>
        </p:nvSpPr>
        <p:spPr>
          <a:xfrm>
            <a:off x="457199" y="1502363"/>
            <a:ext cx="8328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As before, check </a:t>
            </a:r>
            <a:r>
              <a:rPr lang="en-US" sz="2400" dirty="0" err="1"/>
              <a:t>Flickity's</a:t>
            </a:r>
            <a:r>
              <a:rPr lang="en-US" sz="2400" dirty="0"/>
              <a:t> documentation for the event you want to listen for, and the function definition to provide</a:t>
            </a:r>
          </a:p>
        </p:txBody>
      </p:sp>
    </p:spTree>
    <p:extLst>
      <p:ext uri="{BB962C8B-B14F-4D97-AF65-F5344CB8AC3E}">
        <p14:creationId xmlns:p14="http://schemas.microsoft.com/office/powerpoint/2010/main" val="521603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C3B7-5762-7549-AECB-83C12456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Code Highlighting With </a:t>
            </a:r>
            <a:r>
              <a:rPr lang="en-US" cap="none" dirty="0" err="1"/>
              <a:t>Highlight.Js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6B554-62D4-FB45-A543-8837CF0C3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37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FED9-1E3D-A34C-9CBA-CD399553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Highlight.js</a:t>
            </a:r>
            <a:r>
              <a:rPr lang="en-US" dirty="0"/>
              <a:t> Code Highlighting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265B-1071-CE40-9D55-5A57AC90D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https://highlightjs.org/</a:t>
            </a:r>
            <a:endParaRPr lang="en-US" dirty="0"/>
          </a:p>
          <a:p>
            <a:r>
              <a:rPr lang="en-US" dirty="0"/>
              <a:t>Just add the scripts and put your code in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&lt;pre&gt;&lt;code&gt; …. &lt;/code&gt;&lt;/pre&gt;  </a:t>
            </a:r>
            <a:r>
              <a:rPr lang="en-US" dirty="0"/>
              <a:t>tags</a:t>
            </a:r>
          </a:p>
          <a:p>
            <a:r>
              <a:rPr lang="en-US" dirty="0"/>
              <a:t>And call the initialization 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sure you include the meta tag to set your document charset to UTF-8</a:t>
            </a:r>
          </a:p>
        </p:txBody>
      </p:sp>
    </p:spTree>
    <p:extLst>
      <p:ext uri="{BB962C8B-B14F-4D97-AF65-F5344CB8AC3E}">
        <p14:creationId xmlns:p14="http://schemas.microsoft.com/office/powerpoint/2010/main" val="4287575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A0D1-D6E0-7640-ACDB-33398F68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604" y="274638"/>
            <a:ext cx="2976196" cy="1143000"/>
          </a:xfrm>
        </p:spPr>
        <p:txBody>
          <a:bodyPr/>
          <a:lstStyle/>
          <a:p>
            <a:r>
              <a:rPr lang="en-US" dirty="0" err="1"/>
              <a:t>Highlight.js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51FF6-D573-8B49-BB8F-A8C882667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525340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F0EED-70B7-0C43-B24B-DA2DA71F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822" y="2457930"/>
            <a:ext cx="4622178" cy="30035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DB8AA-EB55-8A4F-AE80-8C042F34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345" y="6024282"/>
            <a:ext cx="4548655" cy="663389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https://claraj.github.io/week5-examples/highlight_code/code.html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49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C39E-0035-3248-9940-A7C4323E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Charts with Chart.js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17899-E01D-1849-B7B5-D873A74BA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11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80BC-6BBA-7744-AF0C-3E7EF72E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Chart.js</a:t>
            </a:r>
            <a:r>
              <a:rPr lang="en-US" dirty="0"/>
              <a:t>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3C12A-378A-C54D-A0AE-1F537BBB3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Leaflet, except you create a canvas </a:t>
            </a:r>
          </a:p>
          <a:p>
            <a:r>
              <a:rPr lang="en-US" dirty="0"/>
              <a:t>Create chart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4125544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4CADB-1D8F-3F45-990C-173AB649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</a:t>
            </a:r>
            <a:r>
              <a:rPr lang="en-US" dirty="0" err="1"/>
              <a:t>Chart.js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2461-BD84-6543-B5ED-3FAEE27BE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– create a canvas with an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56DEF-CE1A-9042-8C33-158746A2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849336"/>
            <a:ext cx="8572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42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D425-6529-E447-86A4-A645A9DC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D286-4C45-7B4F-975D-E99CAFB8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106386" cy="4525963"/>
          </a:xfrm>
        </p:spPr>
        <p:txBody>
          <a:bodyPr/>
          <a:lstStyle/>
          <a:p>
            <a:r>
              <a:rPr lang="en-US" dirty="0"/>
              <a:t>Find and draw chart on 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7BEB1-6958-AD42-AFC3-D631863B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936" y="1417638"/>
            <a:ext cx="61087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7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80CB-D05D-7B4B-8896-591E05ED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- bars animate as drawn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10EC30-A1A2-614D-9499-E303F2797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25" y="1600200"/>
            <a:ext cx="7557750" cy="4525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12B7DD-305E-1D43-AC3E-DC4CC16873CE}"/>
              </a:ext>
            </a:extLst>
          </p:cNvPr>
          <p:cNvSpPr/>
          <p:nvPr/>
        </p:nvSpPr>
        <p:spPr>
          <a:xfrm>
            <a:off x="381000" y="6308725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https://claraj.github.io/week5-examples/chart_js/soda/hello_chart.html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46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E9CF-8638-8C4F-B756-1BE04AD46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82" y="704056"/>
            <a:ext cx="2662518" cy="1555052"/>
          </a:xfrm>
        </p:spPr>
        <p:txBody>
          <a:bodyPr>
            <a:normAutofit fontScale="90000"/>
          </a:bodyPr>
          <a:lstStyle/>
          <a:p>
            <a:r>
              <a:rPr lang="en-US" dirty="0"/>
              <a:t>Updating a chart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AF811-F69A-994E-A83D-4D8433F3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3" y="450067"/>
            <a:ext cx="5002306" cy="54092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483777-9DB8-E44F-A032-6125DD803B3A}"/>
              </a:ext>
            </a:extLst>
          </p:cNvPr>
          <p:cNvSpPr/>
          <p:nvPr/>
        </p:nvSpPr>
        <p:spPr>
          <a:xfrm>
            <a:off x="428882" y="2259108"/>
            <a:ext cx="252947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Creating a chart of your expenses, by category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794AC-B581-D74B-B4EB-460FD5C7DA3F}"/>
              </a:ext>
            </a:extLst>
          </p:cNvPr>
          <p:cNvSpPr/>
          <p:nvPr/>
        </p:nvSpPr>
        <p:spPr>
          <a:xfrm>
            <a:off x="188257" y="6211669"/>
            <a:ext cx="8310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https://claraj.github.io/week5-examples/chart_js/expenses/spending.html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5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Canvas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600200"/>
            <a:ext cx="9144000" cy="475043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In the body of a HTML document, create an empty canvas element. Set height and width, and give it an id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  <a:latin typeface="Consolas"/>
                <a:cs typeface="Consolas"/>
              </a:rPr>
              <a:t>&lt;canvas id="canvas" height="200" width="300"&gt;&lt;/canvas&gt;</a:t>
            </a:r>
          </a:p>
          <a:p>
            <a:r>
              <a:rPr lang="en-US" dirty="0">
                <a:solidFill>
                  <a:srgbClr val="000000"/>
                </a:solidFill>
              </a:rPr>
              <a:t>Also in the body, create a script element. Write JavaScript to draw on the canvas here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  <a:latin typeface="Consolas"/>
                <a:cs typeface="Consolas"/>
              </a:rPr>
              <a:t>&lt;script&gt;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  <a:latin typeface="Consolas"/>
                <a:cs typeface="Consolas"/>
              </a:rPr>
              <a:t>  let canvas = </a:t>
            </a:r>
            <a:r>
              <a:rPr lang="en-US" sz="2600" b="1" dirty="0" err="1">
                <a:solidFill>
                  <a:srgbClr val="000000"/>
                </a:solidFill>
                <a:latin typeface="Consolas"/>
                <a:cs typeface="Consolas"/>
              </a:rPr>
              <a:t>document.getElementById</a:t>
            </a:r>
            <a:r>
              <a:rPr lang="en-US" sz="2600" b="1" dirty="0">
                <a:solidFill>
                  <a:srgbClr val="000000"/>
                </a:solidFill>
                <a:latin typeface="Consolas"/>
                <a:cs typeface="Consolas"/>
              </a:rPr>
              <a:t>("canvas");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  <a:latin typeface="Consolas"/>
                <a:cs typeface="Consolas"/>
              </a:rPr>
              <a:t>  let context = </a:t>
            </a:r>
            <a:r>
              <a:rPr lang="en-US" sz="2600" b="1" dirty="0" err="1">
                <a:solidFill>
                  <a:srgbClr val="000000"/>
                </a:solidFill>
                <a:latin typeface="Consolas"/>
                <a:cs typeface="Consolas"/>
              </a:rPr>
              <a:t>canvas.getContext</a:t>
            </a:r>
            <a:r>
              <a:rPr lang="en-US" sz="2600" b="1" dirty="0">
                <a:solidFill>
                  <a:srgbClr val="000000"/>
                </a:solidFill>
                <a:latin typeface="Consolas"/>
                <a:cs typeface="Consolas"/>
              </a:rPr>
              <a:t>("2d");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n-US" sz="2600" b="1" dirty="0" err="1">
                <a:solidFill>
                  <a:srgbClr val="000000"/>
                </a:solidFill>
                <a:latin typeface="Consolas"/>
                <a:cs typeface="Consolas"/>
              </a:rPr>
              <a:t>context.fillRect</a:t>
            </a:r>
            <a:r>
              <a:rPr lang="en-US" sz="2600" b="1" dirty="0">
                <a:solidFill>
                  <a:srgbClr val="000000"/>
                </a:solidFill>
                <a:latin typeface="Consolas"/>
                <a:cs typeface="Consolas"/>
              </a:rPr>
              <a:t>(20, 20, 100, 100);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n-US" sz="2600" b="1" dirty="0" err="1">
                <a:solidFill>
                  <a:srgbClr val="000000"/>
                </a:solidFill>
                <a:latin typeface="Consolas"/>
                <a:cs typeface="Consolas"/>
              </a:rPr>
              <a:t>context.strokeRect</a:t>
            </a:r>
            <a:r>
              <a:rPr lang="en-US" sz="2600" b="1" dirty="0">
                <a:solidFill>
                  <a:srgbClr val="000000"/>
                </a:solidFill>
                <a:latin typeface="Consolas"/>
                <a:cs typeface="Consolas"/>
              </a:rPr>
              <a:t>(150, 20, 100, 100);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  <a:latin typeface="Consolas"/>
                <a:cs typeface="Consolas"/>
              </a:rPr>
              <a:t>&lt;/script&gt;</a:t>
            </a:r>
          </a:p>
          <a:p>
            <a:r>
              <a:rPr lang="en-US" dirty="0">
                <a:solidFill>
                  <a:srgbClr val="000000"/>
                </a:solidFill>
              </a:rPr>
              <a:t>Optionally, use CSS to provide an border for the canvas</a:t>
            </a:r>
            <a:endParaRPr lang="en-US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05413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E9CF-8638-8C4F-B756-1BE04AD4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Live updates to chart - spending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4F383-E31C-0848-810B-6731AF71D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Start with this page</a:t>
            </a:r>
          </a:p>
          <a:p>
            <a:r>
              <a:rPr lang="en-US" dirty="0">
                <a:hlinkClick r:id="rId2"/>
              </a:rPr>
              <a:t>https://github.com/claraj/week5-examples/blob/master/chart_js/expenses_template/expenses.html</a:t>
            </a:r>
            <a:endParaRPr lang="en-US" dirty="0"/>
          </a:p>
          <a:p>
            <a:r>
              <a:rPr lang="en-US" dirty="0"/>
              <a:t>And this script</a:t>
            </a:r>
          </a:p>
          <a:p>
            <a:r>
              <a:rPr lang="en-US" dirty="0">
                <a:hlinkClick r:id="rId3"/>
              </a:rPr>
              <a:t>https://github.com/claraj/week5-examples/blob/master/chart_js/expenses_template/expenses_chart.js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Save a copy of both files to the same directory</a:t>
            </a:r>
          </a:p>
          <a:p>
            <a:r>
              <a:rPr lang="en-US" dirty="0"/>
              <a:t>You'll finish the script to draw a doughnut chart, and update it as the user enters data</a:t>
            </a:r>
          </a:p>
          <a:p>
            <a:r>
              <a:rPr lang="en-US" dirty="0"/>
              <a:t>Look for the // TODO messages in </a:t>
            </a:r>
            <a:r>
              <a:rPr lang="en-US" dirty="0" err="1"/>
              <a:t>expenses_chart.js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8499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013A-A0B8-174A-965A-1944FEEE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Chart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6C314-6B50-6148-8C82-8409420A6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0"/>
            <a:ext cx="323401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First // TODO on line 11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 with this</a:t>
            </a:r>
          </a:p>
          <a:p>
            <a:r>
              <a:rPr lang="en-US" dirty="0"/>
              <a:t>data, labels are empty because there's no data yet - the user will create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A666-E421-C24F-84B6-228BFF4B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159" y="2545977"/>
            <a:ext cx="4995582" cy="3996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CADC0-0344-4015-B2A5-81ABBAAD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7638"/>
            <a:ext cx="3597753" cy="85801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8867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EAC3-89C4-5749-9685-2E0C686E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addExpenseToChart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3D2BE-0CA6-8F46-A9C3-B3C6F74D7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this code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CF9D1-5EBD-0049-9C25-7DC82800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" y="2677459"/>
            <a:ext cx="8561919" cy="264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88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A0919-EA2D-EC49-BA1D-FF232CA9C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5" y="0"/>
            <a:ext cx="742576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B239A-68F5-BD4D-8CCD-75079618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847" y="4087907"/>
            <a:ext cx="3263154" cy="2599764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800" dirty="0"/>
              <a:t>Call the </a:t>
            </a:r>
            <a:r>
              <a:rPr lang="en-US" sz="2800" dirty="0" err="1"/>
              <a:t>addExpenseToChart</a:t>
            </a:r>
            <a:r>
              <a:rPr lang="en-US" sz="2800" dirty="0"/>
              <a:t> function in the </a:t>
            </a:r>
            <a:r>
              <a:rPr lang="en-US" sz="2800" dirty="0" err="1"/>
              <a:t>addExpenseButton</a:t>
            </a:r>
            <a:r>
              <a:rPr lang="en-US" sz="2800" dirty="0"/>
              <a:t> event listener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90416D-38E0-FF4F-9C00-E2D9EDD9CFE6}"/>
              </a:ext>
            </a:extLst>
          </p:cNvPr>
          <p:cNvCxnSpPr/>
          <p:nvPr/>
        </p:nvCxnSpPr>
        <p:spPr>
          <a:xfrm flipH="1">
            <a:off x="4948517" y="4840941"/>
            <a:ext cx="932330" cy="3765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74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BEBE-70FE-C640-B8B6-7179562C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85943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Test in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06FA1-2992-A444-9832-915544391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224007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 example expenses</a:t>
            </a:r>
          </a:p>
          <a:p>
            <a:r>
              <a:rPr lang="en-US" dirty="0"/>
              <a:t>Chart should update </a:t>
            </a:r>
          </a:p>
          <a:p>
            <a:r>
              <a:rPr lang="en-US" dirty="0"/>
              <a:t>Where are the colors?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00FFA-365D-ED4D-8B7E-A0932A03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637" y="846138"/>
            <a:ext cx="5677704" cy="531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32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CDBA-ED29-5A44-BC1C-BFAFEEB4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Modify </a:t>
            </a:r>
            <a:r>
              <a:rPr lang="en-US" dirty="0" err="1"/>
              <a:t>addExpenseToChart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38258-67EF-504A-8BCA-8576EF1AB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colors from the </a:t>
            </a:r>
            <a:r>
              <a:rPr lang="en-US" dirty="0" err="1"/>
              <a:t>chartColors</a:t>
            </a:r>
            <a:r>
              <a:rPr lang="en-US" dirty="0"/>
              <a:t> array</a:t>
            </a:r>
          </a:p>
          <a:p>
            <a:r>
              <a:rPr lang="en-US" dirty="0"/>
              <a:t>Cycle back to the start when all the colors are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DF584-1DF1-0049-8D3E-67A0E635F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8" y="3564610"/>
            <a:ext cx="8844484" cy="29528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C370CC-944E-EA41-A3C5-9F3F1563D473}"/>
              </a:ext>
            </a:extLst>
          </p:cNvPr>
          <p:cNvSpPr/>
          <p:nvPr/>
        </p:nvSpPr>
        <p:spPr>
          <a:xfrm>
            <a:off x="457200" y="4643718"/>
            <a:ext cx="8471647" cy="1255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92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3BCA-7195-0440-9A16-E08B2E9B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821C1-3C41-7A4D-8740-96AF156A2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682" y="466166"/>
            <a:ext cx="2662518" cy="54774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Test in the browser</a:t>
            </a:r>
          </a:p>
          <a:p>
            <a:endParaRPr lang="en-US" dirty="0"/>
          </a:p>
          <a:p>
            <a:r>
              <a:rPr lang="en-US" dirty="0"/>
              <a:t>Change the colors in the color array if you like</a:t>
            </a:r>
          </a:p>
          <a:p>
            <a:r>
              <a:rPr lang="en-US" dirty="0"/>
              <a:t>You can use #colors too, e.g. #45fa34</a:t>
            </a:r>
          </a:p>
          <a:p>
            <a:r>
              <a:rPr lang="en-US" dirty="0"/>
              <a:t>Notice you see Tooltips with the value of each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351C6-93E1-964A-B3AE-01488411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274638"/>
            <a:ext cx="62738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78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2A03-A13A-4F4E-A052-F8DB6D79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an expense by pressing 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7BFD-8263-974A-A003-07B532C6E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/>
              <a:t>Add this function</a:t>
            </a:r>
          </a:p>
          <a:p>
            <a:r>
              <a:rPr lang="en-US" dirty="0"/>
              <a:t>Test in the browser </a:t>
            </a:r>
          </a:p>
          <a:p>
            <a:pPr lvl="1"/>
            <a:r>
              <a:rPr lang="en-US" dirty="0"/>
              <a:t>Should only click the button if the focus is on one of the input elements, or the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867EF-C236-034F-96BC-096D2012B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94" y="3468241"/>
            <a:ext cx="8748806" cy="33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84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drawing program</a:t>
            </a:r>
          </a:p>
          <a:p>
            <a:pPr lvl="1"/>
            <a:r>
              <a:rPr lang="en-US" dirty="0"/>
              <a:t>Optional - add more drawing tools and features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Create a information page about America's longest bridges</a:t>
            </a:r>
          </a:p>
          <a:p>
            <a:r>
              <a:rPr lang="en-US" dirty="0"/>
              <a:t>Draw a map, and chart using the data given</a:t>
            </a:r>
          </a:p>
        </p:txBody>
      </p:sp>
    </p:spTree>
    <p:extLst>
      <p:ext uri="{BB962C8B-B14F-4D97-AF65-F5344CB8AC3E}">
        <p14:creationId xmlns:p14="http://schemas.microsoft.com/office/powerpoint/2010/main" val="412774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4" y="0"/>
            <a:ext cx="643159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848" y="274638"/>
            <a:ext cx="4187952" cy="2212530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Your turn - drawing squares on a Canvas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486" y="6336833"/>
            <a:ext cx="3573988" cy="507360"/>
          </a:xfrm>
          <a:solidFill>
            <a:schemeClr val="bg1"/>
          </a:solidFill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canvas/</a:t>
            </a:r>
            <a:r>
              <a:rPr lang="en-US" sz="2400" dirty="0" err="1"/>
              <a:t>hello_canvas.html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30" y="4575247"/>
            <a:ext cx="2615770" cy="22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5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 (0, 0) is the top left</a:t>
            </a:r>
          </a:p>
          <a:p>
            <a:r>
              <a:rPr lang="en-US" dirty="0"/>
              <a:t>x coordinates increase to the right</a:t>
            </a:r>
          </a:p>
          <a:p>
            <a:r>
              <a:rPr lang="en-US" dirty="0"/>
              <a:t>y coordinates increase going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2733364" y="4196944"/>
            <a:ext cx="3685900" cy="2360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  <a:p>
            <a:pPr algn="ctr"/>
            <a:r>
              <a:rPr lang="en-US" dirty="0"/>
              <a:t>width = 100, height = 50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1799" y="3800000"/>
            <a:ext cx="117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0, y = 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19264" y="6373059"/>
            <a:ext cx="147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=100, y = 50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4805" y="6373059"/>
            <a:ext cx="128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0, y = 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84073" y="3844840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0, y = 100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13510" y="3979475"/>
            <a:ext cx="18222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92155" y="4794550"/>
            <a:ext cx="0" cy="13316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13851" y="363079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increases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7647" y="5246180"/>
            <a:ext cx="121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increases</a:t>
            </a:r>
          </a:p>
        </p:txBody>
      </p:sp>
    </p:spTree>
    <p:extLst>
      <p:ext uri="{BB962C8B-B14F-4D97-AF65-F5344CB8AC3E}">
        <p14:creationId xmlns:p14="http://schemas.microsoft.com/office/powerpoint/2010/main" val="79774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draw rectangles, arcs, lines, text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Set the fill and/or stroke color(s) and styles for the shape</a:t>
            </a:r>
          </a:p>
          <a:p>
            <a:pPr marL="514350" indent="-514350">
              <a:buAutoNum type="arabicPeriod"/>
            </a:pPr>
            <a:r>
              <a:rPr lang="en-US" dirty="0"/>
              <a:t>(for lines and arcs/circles) define the coordinates</a:t>
            </a:r>
          </a:p>
          <a:p>
            <a:pPr marL="514350" indent="-514350">
              <a:buAutoNum type="arabicPeriod"/>
            </a:pPr>
            <a:r>
              <a:rPr lang="en-US" dirty="0"/>
              <a:t>Call stroke or fill methods to draw </a:t>
            </a:r>
          </a:p>
        </p:txBody>
      </p:sp>
    </p:spTree>
    <p:extLst>
      <p:ext uri="{BB962C8B-B14F-4D97-AF65-F5344CB8AC3E}">
        <p14:creationId xmlns:p14="http://schemas.microsoft.com/office/powerpoint/2010/main" val="69526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23956</TotalTime>
  <Words>2091</Words>
  <Application>Microsoft Office PowerPoint</Application>
  <PresentationFormat>On-screen Show (4:3)</PresentationFormat>
  <Paragraphs>308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Consolas</vt:lpstr>
      <vt:lpstr>Menlo</vt:lpstr>
      <vt:lpstr>Office Theme</vt:lpstr>
      <vt:lpstr>Web Client Server Programming</vt:lpstr>
      <vt:lpstr>Code Examples</vt:lpstr>
      <vt:lpstr>Today</vt:lpstr>
      <vt:lpstr>Canvas</vt:lpstr>
      <vt:lpstr>Canvas</vt:lpstr>
      <vt:lpstr>First Canvas</vt:lpstr>
      <vt:lpstr>Your turn - drawing squares on a Canvas</vt:lpstr>
      <vt:lpstr>Canvas Coordinates</vt:lpstr>
      <vt:lpstr>Drawing</vt:lpstr>
      <vt:lpstr>Canvas Fill vs. Stroke</vt:lpstr>
      <vt:lpstr>Rectangles</vt:lpstr>
      <vt:lpstr>Lines - set stroke color, stroke</vt:lpstr>
      <vt:lpstr>Circles</vt:lpstr>
      <vt:lpstr>Text</vt:lpstr>
      <vt:lpstr>Gradients</vt:lpstr>
      <vt:lpstr>Event listeners, draw image, draw text</vt:lpstr>
      <vt:lpstr>Your Turn - User adds text to Picture</vt:lpstr>
      <vt:lpstr>draw_word.html</vt:lpstr>
      <vt:lpstr>draw_word.js</vt:lpstr>
      <vt:lpstr>Run and test</vt:lpstr>
      <vt:lpstr>Mouse events </vt:lpstr>
      <vt:lpstr>Your Turn – In Lab</vt:lpstr>
      <vt:lpstr>More Canvas Examples</vt:lpstr>
      <vt:lpstr>Maps with Leaflet.js</vt:lpstr>
      <vt:lpstr>Drawing Leaflet Maps</vt:lpstr>
      <vt:lpstr>Leaflet.js: Mapping MinnState Colleges</vt:lpstr>
      <vt:lpstr>Create stylesheet mapstyles.css</vt:lpstr>
      <vt:lpstr>Load your .html file in your browser</vt:lpstr>
      <vt:lpstr>Create script file, maps.js</vt:lpstr>
      <vt:lpstr>Mapbox</vt:lpstr>
      <vt:lpstr>Add this to your script </vt:lpstr>
      <vt:lpstr>maps.js</vt:lpstr>
      <vt:lpstr>Load page in browser</vt:lpstr>
      <vt:lpstr>Adding markers </vt:lpstr>
      <vt:lpstr>Load page, verify markers shown</vt:lpstr>
      <vt:lpstr>Add popups </vt:lpstr>
      <vt:lpstr>Markers with popups</vt:lpstr>
      <vt:lpstr>Other annotations</vt:lpstr>
      <vt:lpstr>Circle with popup</vt:lpstr>
      <vt:lpstr>Your Turn</vt:lpstr>
      <vt:lpstr>Your Turn</vt:lpstr>
      <vt:lpstr>Carousels with Flickity</vt:lpstr>
      <vt:lpstr>Flickity Carousels </vt:lpstr>
      <vt:lpstr>To create a carousel 1. Add Flickity's JS and CSS in head</vt:lpstr>
      <vt:lpstr>2. Add elements for carousel and content</vt:lpstr>
      <vt:lpstr>3. Configure carousel with JavaScript</vt:lpstr>
      <vt:lpstr>Carousel</vt:lpstr>
      <vt:lpstr>Text Carousels</vt:lpstr>
      <vt:lpstr>Carousel Elements</vt:lpstr>
      <vt:lpstr>Carousel Events</vt:lpstr>
      <vt:lpstr>Code Highlighting With Highlight.Js</vt:lpstr>
      <vt:lpstr>Highlight.js Code Highlighting</vt:lpstr>
      <vt:lpstr>Highlight.js</vt:lpstr>
      <vt:lpstr>Charts with Chart.js</vt:lpstr>
      <vt:lpstr>Chart.js Charts</vt:lpstr>
      <vt:lpstr>Hello Chart.js</vt:lpstr>
      <vt:lpstr>JavaScript</vt:lpstr>
      <vt:lpstr>Chart - bars animate as drawn</vt:lpstr>
      <vt:lpstr>Updating a chart </vt:lpstr>
      <vt:lpstr>Live updates to chart - spending breakdown</vt:lpstr>
      <vt:lpstr>Create Chart object</vt:lpstr>
      <vt:lpstr>addExpenseToChart function</vt:lpstr>
      <vt:lpstr>Call the addExpenseToChart function in the addExpenseButton event listener</vt:lpstr>
      <vt:lpstr>Test in browser</vt:lpstr>
      <vt:lpstr>Modify addExpenseToChart function</vt:lpstr>
      <vt:lpstr>Tooltips</vt:lpstr>
      <vt:lpstr>Adding an expense by pressing enter </vt:lpstr>
      <vt:lpstr>Lab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Client Server Programming</dc:title>
  <dc:creator>mctc</dc:creator>
  <cp:lastModifiedBy>Clara James</cp:lastModifiedBy>
  <cp:revision>151</cp:revision>
  <dcterms:created xsi:type="dcterms:W3CDTF">2016-01-10T14:35:45Z</dcterms:created>
  <dcterms:modified xsi:type="dcterms:W3CDTF">2019-09-24T21:02:19Z</dcterms:modified>
</cp:coreProperties>
</file>